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BC00F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BC00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BC00FF">
              <a:alpha val="20000"/>
            </a:srgbClr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740832" indent="-296332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185332" indent="-296332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629833" indent="-296332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074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" name="“Type a quote here.”"/>
          <p:cNvSpPr txBox="1"/>
          <p:nvPr>
            <p:ph type="body" sz="quarter" idx="13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13"/>
          </p:nvPr>
        </p:nvSpPr>
        <p:spPr>
          <a:xfrm>
            <a:off x="0" y="0"/>
            <a:ext cx="13010823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774700" y="646263"/>
            <a:ext cx="11417300" cy="85590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13"/>
          </p:nvPr>
        </p:nvSpPr>
        <p:spPr>
          <a:xfrm>
            <a:off x="7010400" y="1257300"/>
            <a:ext cx="5407529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Текст заголовка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6" name="Уровень текста 1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half" idx="13"/>
          </p:nvPr>
        </p:nvSpPr>
        <p:spPr>
          <a:xfrm>
            <a:off x="7213600" y="2273300"/>
            <a:ext cx="5016500" cy="66920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6" name="Уровень текста 1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13"/>
          </p:nvPr>
        </p:nvSpPr>
        <p:spPr>
          <a:xfrm>
            <a:off x="6808750" y="5099998"/>
            <a:ext cx="5370689" cy="40280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14"/>
          </p:nvPr>
        </p:nvSpPr>
        <p:spPr>
          <a:xfrm>
            <a:off x="6858000" y="965200"/>
            <a:ext cx="5318755" cy="39872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15"/>
          </p:nvPr>
        </p:nvSpPr>
        <p:spPr>
          <a:xfrm>
            <a:off x="1155700" y="1244600"/>
            <a:ext cx="5407496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xfrm>
            <a:off x="12534901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536222" y="9311678"/>
            <a:ext cx="312014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github.com/krbroman/tetris_arduino/tree/master/Tetris" TargetMode="External"/><Relationship Id="rId4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reakout"/>
          <p:cNvSpPr txBox="1"/>
          <p:nvPr>
            <p:ph type="ctrTitle"/>
          </p:nvPr>
        </p:nvSpPr>
        <p:spPr>
          <a:xfrm>
            <a:off x="701130" y="271548"/>
            <a:ext cx="11303005" cy="3505205"/>
          </a:xfrm>
          <a:prstGeom prst="rect">
            <a:avLst/>
          </a:prstGeom>
        </p:spPr>
        <p:txBody>
          <a:bodyPr/>
          <a:lstStyle/>
          <a:p>
            <a:pPr/>
            <a:r>
              <a:t>Breakout</a:t>
            </a:r>
          </a:p>
        </p:txBody>
      </p:sp>
      <p:sp>
        <p:nvSpPr>
          <p:cNvPr id="119" name="Выполнил:…"/>
          <p:cNvSpPr txBox="1"/>
          <p:nvPr>
            <p:ph type="subTitle" sz="quarter" idx="1"/>
          </p:nvPr>
        </p:nvSpPr>
        <p:spPr>
          <a:xfrm>
            <a:off x="5705857" y="733014"/>
            <a:ext cx="11303005" cy="1574804"/>
          </a:xfrm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Выполнил:</a:t>
            </a:r>
          </a:p>
          <a:p>
            <a:pPr>
              <a:defRPr sz="3100"/>
            </a:pPr>
            <a:r>
              <a:t>Голубев Роман Андреевич, 232 группа</a:t>
            </a:r>
          </a:p>
        </p:txBody>
      </p:sp>
      <p:grpSp>
        <p:nvGrpSpPr>
          <p:cNvPr id="122" name="Галерея изображений"/>
          <p:cNvGrpSpPr/>
          <p:nvPr/>
        </p:nvGrpSpPr>
        <p:grpSpPr>
          <a:xfrm>
            <a:off x="4198020" y="4160284"/>
            <a:ext cx="7008454" cy="4859545"/>
            <a:chOff x="0" y="0"/>
            <a:chExt cx="7008453" cy="4859544"/>
          </a:xfrm>
        </p:grpSpPr>
        <p:pic>
          <p:nvPicPr>
            <p:cNvPr id="120" name="Снимок экрана 2019-12-02 в 21.09.03.png" descr="Снимок экрана 2019-12-02 в 21.09.0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625" r="0" b="5625"/>
            <a:stretch>
              <a:fillRect/>
            </a:stretch>
          </p:blipFill>
          <p:spPr>
            <a:xfrm>
              <a:off x="0" y="-1"/>
              <a:ext cx="7008454" cy="4333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Прямоугольник"/>
            <p:cNvSpPr txBox="1"/>
            <p:nvPr/>
          </p:nvSpPr>
          <p:spPr>
            <a:xfrm>
              <a:off x="0" y="4409711"/>
              <a:ext cx="7008454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Инструкция по эксплуатации"/>
          <p:cNvSpPr txBox="1"/>
          <p:nvPr>
            <p:ph type="title"/>
          </p:nvPr>
        </p:nvSpPr>
        <p:spPr>
          <a:xfrm>
            <a:off x="787400" y="578494"/>
            <a:ext cx="9881429" cy="1146125"/>
          </a:xfrm>
          <a:prstGeom prst="rect">
            <a:avLst/>
          </a:prstGeom>
        </p:spPr>
        <p:txBody>
          <a:bodyPr/>
          <a:lstStyle>
            <a:lvl1pPr defTabSz="473201">
              <a:defRPr sz="5800">
                <a:effectLst>
                  <a:outerShdw sx="100000" sy="100000" kx="0" ky="0" algn="b" rotWithShape="0" blurRad="38100" dist="30861" dir="5400000">
                    <a:srgbClr val="000000"/>
                  </a:outerShdw>
                </a:effectLst>
              </a:defRPr>
            </a:lvl1pPr>
          </a:lstStyle>
          <a:p>
            <a:pPr/>
            <a:r>
              <a:t>Инструкция по эксплуатации </a:t>
            </a:r>
          </a:p>
        </p:txBody>
      </p:sp>
      <p:sp>
        <p:nvSpPr>
          <p:cNvPr id="173" name="Двигая стиком, вверх-вниз можно выбирать пункты из меню: Начало игры, рекорды, настройки, выход из игры…"/>
          <p:cNvSpPr txBox="1"/>
          <p:nvPr>
            <p:ph type="body" idx="1"/>
          </p:nvPr>
        </p:nvSpPr>
        <p:spPr>
          <a:xfrm>
            <a:off x="715757" y="3177533"/>
            <a:ext cx="11573286" cy="5695893"/>
          </a:xfrm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Кнопками «A» и «C» можно выбирать пункты из меню: Начало игры, рекорды, настройки, выход из игры</a:t>
            </a:r>
          </a:p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Нажав кнопки “E” или “G”, можно включить нужный вам пункт</a:t>
            </a:r>
          </a:p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В Рекордах вы можете просто посмотреть “Топ” этой игры</a:t>
            </a:r>
          </a:p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В настройках вы можете поменять сложность, размер карты(3-ий размер перевернут на 90 градусов), контраст или выйти обратно в меню</a:t>
            </a:r>
          </a:p>
        </p:txBody>
      </p:sp>
      <p:sp>
        <p:nvSpPr>
          <p:cNvPr id="174" name="Меню:"/>
          <p:cNvSpPr txBox="1"/>
          <p:nvPr/>
        </p:nvSpPr>
        <p:spPr>
          <a:xfrm>
            <a:off x="1175598" y="2084160"/>
            <a:ext cx="16675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Меню: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Инструкция по эксплуатации"/>
          <p:cNvSpPr txBox="1"/>
          <p:nvPr>
            <p:ph type="title"/>
          </p:nvPr>
        </p:nvSpPr>
        <p:spPr>
          <a:xfrm>
            <a:off x="774919" y="295560"/>
            <a:ext cx="9821366" cy="1806669"/>
          </a:xfrm>
          <a:prstGeom prst="rect">
            <a:avLst/>
          </a:prstGeom>
        </p:spPr>
        <p:txBody>
          <a:bodyPr/>
          <a:lstStyle>
            <a:lvl1pPr defTabSz="467359">
              <a:defRPr sz="5700">
                <a:effectLst>
                  <a:outerShdw sx="100000" sy="100000" kx="0" ky="0" algn="b" rotWithShape="0" blurRad="38100" dist="30480" dir="5400000">
                    <a:srgbClr val="000000"/>
                  </a:outerShdw>
                </a:effectLst>
              </a:defRPr>
            </a:lvl1pPr>
          </a:lstStyle>
          <a:p>
            <a:pPr/>
            <a:r>
              <a:t>Инструкция по эксплуатации</a:t>
            </a:r>
          </a:p>
        </p:txBody>
      </p:sp>
      <p:sp>
        <p:nvSpPr>
          <p:cNvPr id="177" name="Чтобы отпустить мячик от платформы, нажмите кнопку “А” или потяните стих вверх…"/>
          <p:cNvSpPr txBox="1"/>
          <p:nvPr>
            <p:ph type="body" idx="1"/>
          </p:nvPr>
        </p:nvSpPr>
        <p:spPr>
          <a:xfrm>
            <a:off x="787400" y="3891415"/>
            <a:ext cx="11430000" cy="5228698"/>
          </a:xfrm>
          <a:prstGeom prst="rect">
            <a:avLst/>
          </a:prstGeom>
        </p:spPr>
        <p:txBody>
          <a:bodyPr/>
          <a:lstStyle/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Чтобы отпустить мячик от платформы, нажмите кнопку “А” или потяните стик вверх</a:t>
            </a:r>
          </a:p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Чтобы двигать платформой, используйте кнопки “В” и “D” или двигайте стик влево-вправо</a:t>
            </a:r>
          </a:p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При окончании игры вы попадете в настройку вашего рекорда. После чего  при нажатии “G” вы начнете игру заново, а при “E” или “F” - выйдете в меню</a:t>
            </a:r>
          </a:p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Во время игры вы спокойно можете выйти в меню, нажав “F”</a:t>
            </a:r>
          </a:p>
        </p:txBody>
      </p:sp>
      <p:sp>
        <p:nvSpPr>
          <p:cNvPr id="178" name="Игра:"/>
          <p:cNvSpPr txBox="1"/>
          <p:nvPr/>
        </p:nvSpPr>
        <p:spPr>
          <a:xfrm>
            <a:off x="1065895" y="2243007"/>
            <a:ext cx="143766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Игра: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Спасибо за внимание!"/>
          <p:cNvSpPr txBox="1"/>
          <p:nvPr>
            <p:ph type="title"/>
          </p:nvPr>
        </p:nvSpPr>
        <p:spPr>
          <a:xfrm>
            <a:off x="1562100" y="35687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Общая постановка задачи"/>
          <p:cNvSpPr txBox="1"/>
          <p:nvPr>
            <p:ph type="title"/>
          </p:nvPr>
        </p:nvSpPr>
        <p:spPr>
          <a:xfrm>
            <a:off x="575229" y="381266"/>
            <a:ext cx="10206023" cy="1849865"/>
          </a:xfrm>
          <a:prstGeom prst="rect">
            <a:avLst/>
          </a:prstGeom>
        </p:spPr>
        <p:txBody>
          <a:bodyPr/>
          <a:lstStyle>
            <a:lvl1pPr>
              <a:defRPr sz="6100"/>
            </a:lvl1pPr>
          </a:lstStyle>
          <a:p>
            <a:pPr/>
            <a:r>
              <a:t>Общая постановка задачи</a:t>
            </a:r>
          </a:p>
        </p:txBody>
      </p:sp>
      <p:sp>
        <p:nvSpPr>
          <p:cNvPr id="125" name="Реализовать игру Breakout на Arduino с джойстиком и экраном 84x48"/>
          <p:cNvSpPr txBox="1"/>
          <p:nvPr/>
        </p:nvSpPr>
        <p:spPr>
          <a:xfrm>
            <a:off x="361418" y="3065455"/>
            <a:ext cx="11629851" cy="1230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Реализовать игру Breakout на Arduino с джойстиком и экраном 84x48 </a:t>
            </a:r>
          </a:p>
        </p:txBody>
      </p:sp>
      <p:grpSp>
        <p:nvGrpSpPr>
          <p:cNvPr id="128" name="Галерея изображений"/>
          <p:cNvGrpSpPr/>
          <p:nvPr/>
        </p:nvGrpSpPr>
        <p:grpSpPr>
          <a:xfrm>
            <a:off x="5654326" y="5130751"/>
            <a:ext cx="5225508" cy="4537777"/>
            <a:chOff x="0" y="0"/>
            <a:chExt cx="5225507" cy="4537776"/>
          </a:xfrm>
        </p:grpSpPr>
        <p:pic>
          <p:nvPicPr>
            <p:cNvPr id="126" name="introduction-to-phaser-3-building-breakout-4.png" descr="introduction-to-phaser-3-building-breakout-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017" r="0" b="2016"/>
            <a:stretch>
              <a:fillRect/>
            </a:stretch>
          </p:blipFill>
          <p:spPr>
            <a:xfrm>
              <a:off x="0" y="-1"/>
              <a:ext cx="5225508" cy="4011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Прямоугольник"/>
            <p:cNvSpPr txBox="1"/>
            <p:nvPr/>
          </p:nvSpPr>
          <p:spPr>
            <a:xfrm>
              <a:off x="0" y="4087943"/>
              <a:ext cx="5225508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Требования к выполнению задачи:"/>
          <p:cNvSpPr txBox="1"/>
          <p:nvPr>
            <p:ph type="title"/>
          </p:nvPr>
        </p:nvSpPr>
        <p:spPr>
          <a:xfrm>
            <a:off x="600190" y="119319"/>
            <a:ext cx="9603931" cy="2698402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Требования к выполнению задачи:</a:t>
            </a:r>
          </a:p>
        </p:txBody>
      </p:sp>
      <p:sp>
        <p:nvSpPr>
          <p:cNvPr id="131" name="•Реализовать меню, возможность игры на разных аккаунтах, таблицу рекордов, настройку и анимацию на старте программы.…"/>
          <p:cNvSpPr txBox="1"/>
          <p:nvPr>
            <p:ph type="body" sz="quarter" idx="1"/>
          </p:nvPr>
        </p:nvSpPr>
        <p:spPr>
          <a:xfrm>
            <a:off x="600190" y="3249652"/>
            <a:ext cx="9603931" cy="2347381"/>
          </a:xfrm>
          <a:prstGeom prst="rect">
            <a:avLst/>
          </a:prstGeom>
        </p:spPr>
        <p:txBody>
          <a:bodyPr/>
          <a:lstStyle/>
          <a:p>
            <a:pPr algn="just" defTabSz="349756">
              <a:lnSpc>
                <a:spcPts val="3200"/>
              </a:lnSpc>
              <a:defRPr sz="190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Реализовать меню, возможность игры на разных аккаунтах, таблицу рекордов, настройку и анимацию на старте программы. 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algn="just" defTabSz="349756">
              <a:lnSpc>
                <a:spcPts val="3200"/>
              </a:lnSpc>
              <a:defRPr sz="190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«Настройка» и «Таблица рекордов» сохраняется после выключения питания. 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algn="just" defTabSz="349756">
              <a:lnSpc>
                <a:spcPts val="3200"/>
              </a:lnSpc>
              <a:defRPr sz="190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Настройки должны включать в себя как минимум два пункта: скорость и масштаб (от 1 до 3).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Описание использованных устройств"/>
          <p:cNvSpPr txBox="1"/>
          <p:nvPr>
            <p:ph type="title"/>
          </p:nvPr>
        </p:nvSpPr>
        <p:spPr>
          <a:xfrm>
            <a:off x="575229" y="747787"/>
            <a:ext cx="10282906" cy="1662946"/>
          </a:xfrm>
          <a:prstGeom prst="rect">
            <a:avLst/>
          </a:prstGeom>
        </p:spPr>
        <p:txBody>
          <a:bodyPr/>
          <a:lstStyle>
            <a:lvl1pPr defTabSz="414780">
              <a:defRPr sz="5100">
                <a:effectLst>
                  <a:outerShdw sx="100000" sy="100000" kx="0" ky="0" algn="b" rotWithShape="0" blurRad="38100" dist="27050" dir="5400000">
                    <a:srgbClr val="000000"/>
                  </a:outerShdw>
                </a:effectLst>
              </a:defRPr>
            </a:lvl1pPr>
          </a:lstStyle>
          <a:p>
            <a:pPr/>
            <a:r>
              <a:t>Описание использованных устройств</a:t>
            </a:r>
          </a:p>
        </p:txBody>
      </p:sp>
      <p:grpSp>
        <p:nvGrpSpPr>
          <p:cNvPr id="136" name="Галерея изображений"/>
          <p:cNvGrpSpPr/>
          <p:nvPr/>
        </p:nvGrpSpPr>
        <p:grpSpPr>
          <a:xfrm>
            <a:off x="4774223" y="3684587"/>
            <a:ext cx="4248070" cy="3812732"/>
            <a:chOff x="0" y="0"/>
            <a:chExt cx="4248069" cy="3812730"/>
          </a:xfrm>
        </p:grpSpPr>
        <p:pic>
          <p:nvPicPr>
            <p:cNvPr id="134" name="Funduino-Joystick-Shield-Top.jpg" descr="Funduino-Joystick-Shield-Top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31" t="0" r="1530" b="0"/>
            <a:stretch>
              <a:fillRect/>
            </a:stretch>
          </p:blipFill>
          <p:spPr>
            <a:xfrm>
              <a:off x="-1" y="0"/>
              <a:ext cx="4248070" cy="3286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JoyStick Shield"/>
            <p:cNvSpPr txBox="1"/>
            <p:nvPr/>
          </p:nvSpPr>
          <p:spPr>
            <a:xfrm>
              <a:off x="-1" y="3362898"/>
              <a:ext cx="4248070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JoyStick Shield</a:t>
              </a:r>
            </a:p>
          </p:txBody>
        </p:sp>
      </p:grpSp>
      <p:grpSp>
        <p:nvGrpSpPr>
          <p:cNvPr id="139" name="Галерея изображений"/>
          <p:cNvGrpSpPr/>
          <p:nvPr/>
        </p:nvGrpSpPr>
        <p:grpSpPr>
          <a:xfrm>
            <a:off x="143622" y="3734363"/>
            <a:ext cx="4512967" cy="3713180"/>
            <a:chOff x="0" y="0"/>
            <a:chExt cx="4512966" cy="3713179"/>
          </a:xfrm>
        </p:grpSpPr>
        <p:pic>
          <p:nvPicPr>
            <p:cNvPr id="137" name="ArduinoUno_R3_Front.jpg" descr="ArduinoUno_R3_Front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69" t="0" r="1068" b="0"/>
            <a:stretch>
              <a:fillRect/>
            </a:stretch>
          </p:blipFill>
          <p:spPr>
            <a:xfrm>
              <a:off x="-1" y="0"/>
              <a:ext cx="4512967" cy="3187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Arduino Uno R3"/>
            <p:cNvSpPr txBox="1"/>
            <p:nvPr/>
          </p:nvSpPr>
          <p:spPr>
            <a:xfrm>
              <a:off x="0" y="3263346"/>
              <a:ext cx="4512965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Arduino Uno R3</a:t>
              </a:r>
            </a:p>
          </p:txBody>
        </p:sp>
      </p:grpSp>
      <p:grpSp>
        <p:nvGrpSpPr>
          <p:cNvPr id="142" name="Галерея изображений"/>
          <p:cNvGrpSpPr/>
          <p:nvPr/>
        </p:nvGrpSpPr>
        <p:grpSpPr>
          <a:xfrm>
            <a:off x="9139928" y="3660697"/>
            <a:ext cx="3751430" cy="3860511"/>
            <a:chOff x="0" y="0"/>
            <a:chExt cx="3751429" cy="3860510"/>
          </a:xfrm>
        </p:grpSpPr>
        <p:pic>
          <p:nvPicPr>
            <p:cNvPr id="140" name="HTB1DHq_JQyWBuNjy0Fpq6yssXXa4.jpg" descr="HTB1DHq_JQyWBuNjy0Fpq6yssXXa4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5557" r="0" b="5555"/>
            <a:stretch>
              <a:fillRect/>
            </a:stretch>
          </p:blipFill>
          <p:spPr>
            <a:xfrm>
              <a:off x="-1" y="0"/>
              <a:ext cx="3751431" cy="333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LCD5110 (84x48)"/>
            <p:cNvSpPr txBox="1"/>
            <p:nvPr/>
          </p:nvSpPr>
          <p:spPr>
            <a:xfrm>
              <a:off x="-1" y="3410677"/>
              <a:ext cx="3751430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LCD5110 (84x48)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Общая схема подключения устройств"/>
          <p:cNvSpPr txBox="1"/>
          <p:nvPr>
            <p:ph type="title"/>
          </p:nvPr>
        </p:nvSpPr>
        <p:spPr>
          <a:xfrm>
            <a:off x="712514" y="685385"/>
            <a:ext cx="9990980" cy="1618873"/>
          </a:xfrm>
          <a:prstGeom prst="rect">
            <a:avLst/>
          </a:prstGeom>
        </p:spPr>
        <p:txBody>
          <a:bodyPr/>
          <a:lstStyle>
            <a:lvl1pPr defTabSz="403097">
              <a:defRPr sz="4900">
                <a:effectLst>
                  <a:outerShdw sx="100000" sy="100000" kx="0" ky="0" algn="b" rotWithShape="0" blurRad="38100" dist="26289" dir="5400000">
                    <a:srgbClr val="000000"/>
                  </a:outerShdw>
                </a:effectLst>
              </a:defRPr>
            </a:lvl1pPr>
          </a:lstStyle>
          <a:p>
            <a:pPr/>
            <a:r>
              <a:t>Общая схема подключения устройств</a:t>
            </a:r>
          </a:p>
        </p:txBody>
      </p:sp>
      <p:sp>
        <p:nvSpPr>
          <p:cNvPr id="145" name="pinMode(7, OUTPUT);…"/>
          <p:cNvSpPr txBox="1"/>
          <p:nvPr/>
        </p:nvSpPr>
        <p:spPr>
          <a:xfrm>
            <a:off x="534751" y="2548416"/>
            <a:ext cx="5273235" cy="138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pinMode(7, OUTPUT);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digitalWrite(7, LOW);</a:t>
            </a:r>
          </a:p>
        </p:txBody>
      </p:sp>
      <p:sp>
        <p:nvSpPr>
          <p:cNvPr id="146" name="Подключение Joystick:…"/>
          <p:cNvSpPr txBox="1"/>
          <p:nvPr/>
        </p:nvSpPr>
        <p:spPr>
          <a:xfrm>
            <a:off x="349490" y="4481757"/>
            <a:ext cx="2856226" cy="4004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Подключение Joystick: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A0 - Ось X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A1 - Ось Y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D2 - A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D3 - B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D4 - C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D5 - D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D6 - E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D7 - F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D8 - K</a:t>
            </a:r>
          </a:p>
        </p:txBody>
      </p:sp>
      <p:sp>
        <p:nvSpPr>
          <p:cNvPr id="147" name="Подключение…"/>
          <p:cNvSpPr txBox="1"/>
          <p:nvPr/>
        </p:nvSpPr>
        <p:spPr>
          <a:xfrm>
            <a:off x="3193865" y="4303956"/>
            <a:ext cx="2019669" cy="3649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Подключение 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экрана: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GND - D7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BL - KEY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VCC - 3V3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Clk - D9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Din - D10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DC - D11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CE - D12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RST - D13</a:t>
            </a:r>
          </a:p>
        </p:txBody>
      </p:sp>
      <p:grpSp>
        <p:nvGrpSpPr>
          <p:cNvPr id="150" name="Галерея изображений"/>
          <p:cNvGrpSpPr/>
          <p:nvPr/>
        </p:nvGrpSpPr>
        <p:grpSpPr>
          <a:xfrm>
            <a:off x="6723661" y="3369153"/>
            <a:ext cx="5797904" cy="5082817"/>
            <a:chOff x="0" y="0"/>
            <a:chExt cx="5797902" cy="5082815"/>
          </a:xfrm>
        </p:grpSpPr>
        <p:pic>
          <p:nvPicPr>
            <p:cNvPr id="148" name="DOC003985250.jpg" descr="DOC00398525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90" r="0" b="689"/>
            <a:stretch>
              <a:fillRect/>
            </a:stretch>
          </p:blipFill>
          <p:spPr>
            <a:xfrm>
              <a:off x="0" y="-1"/>
              <a:ext cx="5797903" cy="4676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Прямоугольник"/>
            <p:cNvSpPr txBox="1"/>
            <p:nvPr/>
          </p:nvSpPr>
          <p:spPr>
            <a:xfrm>
              <a:off x="0" y="4752615"/>
              <a:ext cx="5797903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effectLst/>
                </a:defRPr>
              </a:pPr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Описание использованных библиотек"/>
          <p:cNvSpPr txBox="1"/>
          <p:nvPr>
            <p:ph type="title"/>
          </p:nvPr>
        </p:nvSpPr>
        <p:spPr>
          <a:xfrm>
            <a:off x="787400" y="529497"/>
            <a:ext cx="11021260" cy="1326704"/>
          </a:xfrm>
          <a:prstGeom prst="rect">
            <a:avLst/>
          </a:prstGeom>
        </p:spPr>
        <p:txBody>
          <a:bodyPr/>
          <a:lstStyle>
            <a:lvl1pPr defTabSz="403097">
              <a:defRPr sz="4900">
                <a:effectLst>
                  <a:outerShdw sx="100000" sy="100000" kx="0" ky="0" algn="b" rotWithShape="0" blurRad="38100" dist="26289" dir="5400000">
                    <a:srgbClr val="000000"/>
                  </a:outerShdw>
                </a:effectLst>
              </a:defRPr>
            </a:lvl1pPr>
          </a:lstStyle>
          <a:p>
            <a:pPr/>
            <a:r>
              <a:t>Описание использованных библиотек</a:t>
            </a:r>
          </a:p>
        </p:txBody>
      </p:sp>
      <p:sp>
        <p:nvSpPr>
          <p:cNvPr id="153" name="&lt;LCD5110_Graph.h&gt; - библиотека для реализации вывода изображения на экран…"/>
          <p:cNvSpPr txBox="1"/>
          <p:nvPr>
            <p:ph type="body" sz="half" idx="1"/>
          </p:nvPr>
        </p:nvSpPr>
        <p:spPr>
          <a:xfrm>
            <a:off x="787398" y="2768600"/>
            <a:ext cx="5722732" cy="5152398"/>
          </a:xfrm>
          <a:prstGeom prst="rect">
            <a:avLst/>
          </a:prstGeom>
        </p:spPr>
        <p:txBody>
          <a:bodyPr/>
          <a:lstStyle/>
          <a:p>
            <a:pPr marL="364488" indent="-364488" defTabSz="479044">
              <a:spcBef>
                <a:spcPts val="2900"/>
              </a:spcBef>
              <a:buBlip>
                <a:blip r:embed="rId2"/>
              </a:buBlip>
              <a:defRPr sz="29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</a:defRPr>
            </a:pPr>
            <a:r>
              <a:t>&lt;LCD5110_Graph.h&gt; - библиотека для реализации вывода изображения на экран</a:t>
            </a:r>
          </a:p>
          <a:p>
            <a:pPr marL="364488" indent="-364488" defTabSz="479044">
              <a:spcBef>
                <a:spcPts val="2900"/>
              </a:spcBef>
              <a:buBlip>
                <a:blip r:embed="rId2"/>
              </a:buBlip>
              <a:defRPr sz="29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</a:defRPr>
            </a:pPr>
            <a:r>
              <a:t>&lt;EEPROM.h&gt; - библиотека для работы с энергонезависимой памятью</a:t>
            </a:r>
          </a:p>
          <a:p>
            <a:pPr marL="364488" indent="-364488" defTabSz="479044">
              <a:spcBef>
                <a:spcPts val="2900"/>
              </a:spcBef>
              <a:buBlip>
                <a:blip r:embed="rId2"/>
              </a:buBlip>
              <a:defRPr sz="29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</a:defRPr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https://github.com/krbroman/tetris_arduino/tree/master/Tetris</a:t>
            </a:r>
          </a:p>
        </p:txBody>
      </p:sp>
      <p:grpSp>
        <p:nvGrpSpPr>
          <p:cNvPr id="156" name="Галерея изображений"/>
          <p:cNvGrpSpPr/>
          <p:nvPr/>
        </p:nvGrpSpPr>
        <p:grpSpPr>
          <a:xfrm>
            <a:off x="7250369" y="2726206"/>
            <a:ext cx="4930262" cy="5763217"/>
            <a:chOff x="0" y="0"/>
            <a:chExt cx="4930261" cy="5763216"/>
          </a:xfrm>
        </p:grpSpPr>
        <p:pic>
          <p:nvPicPr>
            <p:cNvPr id="154" name="d8786f1a50ccb5174e6aa139e936a58d.jpg" descr="d8786f1a50ccb5174e6aa139e936a58d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856" t="0" r="2856" b="0"/>
            <a:stretch>
              <a:fillRect/>
            </a:stretch>
          </p:blipFill>
          <p:spPr>
            <a:xfrm>
              <a:off x="-1" y="0"/>
              <a:ext cx="4930262" cy="5237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" name="?"/>
            <p:cNvSpPr txBox="1"/>
            <p:nvPr/>
          </p:nvSpPr>
          <p:spPr>
            <a:xfrm>
              <a:off x="-1" y="5313384"/>
              <a:ext cx="4930262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Файловая архитектура проекта"/>
          <p:cNvSpPr txBox="1"/>
          <p:nvPr>
            <p:ph type="title"/>
          </p:nvPr>
        </p:nvSpPr>
        <p:spPr>
          <a:xfrm>
            <a:off x="774918" y="510242"/>
            <a:ext cx="9634940" cy="1707895"/>
          </a:xfrm>
          <a:prstGeom prst="rect">
            <a:avLst/>
          </a:prstGeom>
        </p:spPr>
        <p:txBody>
          <a:bodyPr/>
          <a:lstStyle>
            <a:lvl1pPr defTabSz="420623">
              <a:defRPr sz="5100">
                <a:effectLst>
                  <a:outerShdw sx="100000" sy="100000" kx="0" ky="0" algn="b" rotWithShape="0" blurRad="38100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Файловая архитектура проекта</a:t>
            </a:r>
          </a:p>
        </p:txBody>
      </p:sp>
      <p:grpSp>
        <p:nvGrpSpPr>
          <p:cNvPr id="161" name="Галерея изображений"/>
          <p:cNvGrpSpPr/>
          <p:nvPr/>
        </p:nvGrpSpPr>
        <p:grpSpPr>
          <a:xfrm>
            <a:off x="74942" y="2554257"/>
            <a:ext cx="12854917" cy="3176562"/>
            <a:chOff x="-1" y="-1"/>
            <a:chExt cx="12854915" cy="3176560"/>
          </a:xfrm>
        </p:grpSpPr>
        <p:pic>
          <p:nvPicPr>
            <p:cNvPr id="159" name="Снимок экрана 2019-12-02 в 22.03.23.png" descr="Снимок экрана 2019-12-02 в 22.03.2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34" r="0" b="533"/>
            <a:stretch>
              <a:fillRect/>
            </a:stretch>
          </p:blipFill>
          <p:spPr>
            <a:xfrm>
              <a:off x="-2" y="-2"/>
              <a:ext cx="12854917" cy="2650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Прямоугольник"/>
            <p:cNvSpPr txBox="1"/>
            <p:nvPr/>
          </p:nvSpPr>
          <p:spPr>
            <a:xfrm>
              <a:off x="-1" y="2726726"/>
              <a:ext cx="12854915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62" name="Проект состоит из одного файла расширения “ino”, если не брать в расчет библиотеки"/>
          <p:cNvSpPr txBox="1"/>
          <p:nvPr/>
        </p:nvSpPr>
        <p:spPr>
          <a:xfrm>
            <a:off x="622498" y="6320940"/>
            <a:ext cx="11759804" cy="1130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Проект состоит из одного файла расширения “ino”, если не брать в расчет библиотеки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Программная Архитектура проекта"/>
          <p:cNvSpPr txBox="1"/>
          <p:nvPr>
            <p:ph type="title"/>
          </p:nvPr>
        </p:nvSpPr>
        <p:spPr>
          <a:xfrm>
            <a:off x="709639" y="525013"/>
            <a:ext cx="10222407" cy="1203504"/>
          </a:xfrm>
          <a:prstGeom prst="rect">
            <a:avLst/>
          </a:prstGeom>
        </p:spPr>
        <p:txBody>
          <a:bodyPr/>
          <a:lstStyle>
            <a:lvl1pPr defTabSz="397256">
              <a:defRPr sz="4800">
                <a:effectLst>
                  <a:outerShdw sx="100000" sy="100000" kx="0" ky="0" algn="b" rotWithShape="0" blurRad="38100" dist="25908" dir="5400000">
                    <a:srgbClr val="000000"/>
                  </a:outerShdw>
                </a:effectLst>
              </a:defRPr>
            </a:lvl1pPr>
          </a:lstStyle>
          <a:p>
            <a:pPr/>
            <a:r>
              <a:t>Программная Архитектура проекта</a:t>
            </a:r>
          </a:p>
        </p:txBody>
      </p:sp>
      <p:sp>
        <p:nvSpPr>
          <p:cNvPr id="165" name="Class BreakOut:…"/>
          <p:cNvSpPr txBox="1"/>
          <p:nvPr/>
        </p:nvSpPr>
        <p:spPr>
          <a:xfrm>
            <a:off x="231770" y="1573793"/>
            <a:ext cx="6546861" cy="790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Class BreakOut: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</a:t>
            </a:r>
            <a:r>
              <a:t>howMenu - вывод и работа с Меню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circleOfGame</a:t>
            </a:r>
            <a:r>
              <a:t> - бесконечный цикл игры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</a:t>
            </a:r>
            <a:r>
              <a:t>etInput - принимает нажатия вовремя игры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</a:t>
            </a:r>
            <a:r>
              <a:t>oveBoard - отвечает за движение платформы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update - отвечает за логику игры, ее правила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</a:t>
            </a:r>
            <a:r>
              <a:t>ollide - условия взаимодействия шарика с блоками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</a:t>
            </a:r>
            <a:r>
              <a:t>estroy - уничтожение блока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gameOver - Конец игры, подсчет вашего рекорда 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и решение дальнейших действий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</a:t>
            </a:r>
            <a:r>
              <a:t>alcRecords - Отдельно отвечает за подсчет рекордов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</a:t>
            </a:r>
            <a:r>
              <a:t>etVals - энергонезависимая Память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display - вывод действия игры на экран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start - начальное состояние игры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drawLevel - прорисовка статичной части игры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Print - вывод счета при размерах 1,2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rPrint - вывод счета при размере 3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deCode - декодировка букв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Схема методов класса"/>
          <p:cNvSpPr txBox="1"/>
          <p:nvPr>
            <p:ph type="title"/>
          </p:nvPr>
        </p:nvSpPr>
        <p:spPr>
          <a:xfrm>
            <a:off x="450421" y="804023"/>
            <a:ext cx="11430005" cy="1219204"/>
          </a:xfrm>
          <a:prstGeom prst="rect">
            <a:avLst/>
          </a:prstGeom>
        </p:spPr>
        <p:txBody>
          <a:bodyPr/>
          <a:lstStyle>
            <a:lvl1pPr defTabSz="560830">
              <a:defRPr sz="6900">
                <a:effectLst>
                  <a:outerShdw sx="100000" sy="100000" kx="0" ky="0" algn="b" rotWithShape="0" blurRad="50800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Блок-схема методов класса</a:t>
            </a:r>
          </a:p>
        </p:txBody>
      </p:sp>
      <p:grpSp>
        <p:nvGrpSpPr>
          <p:cNvPr id="170" name="Галерея изображений"/>
          <p:cNvGrpSpPr/>
          <p:nvPr/>
        </p:nvGrpSpPr>
        <p:grpSpPr>
          <a:xfrm>
            <a:off x="1274785" y="2231184"/>
            <a:ext cx="10455230" cy="7481777"/>
            <a:chOff x="0" y="0"/>
            <a:chExt cx="10455228" cy="7481775"/>
          </a:xfrm>
        </p:grpSpPr>
        <p:pic>
          <p:nvPicPr>
            <p:cNvPr id="168" name="Снимок экрана 2019-12-11 в 02.05.52.png" descr="Снимок экрана 2019-12-11 в 02.05.5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97" r="0" b="497"/>
            <a:stretch>
              <a:fillRect/>
            </a:stretch>
          </p:blipFill>
          <p:spPr>
            <a:xfrm>
              <a:off x="0" y="0"/>
              <a:ext cx="10455229" cy="7075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Введите подпись."/>
            <p:cNvSpPr/>
            <p:nvPr/>
          </p:nvSpPr>
          <p:spPr>
            <a:xfrm>
              <a:off x="0" y="7151575"/>
              <a:ext cx="10455229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effectLst/>
                </a:defRPr>
              </a:pPr>
              <a:r>
                <a:t>Введите подпись.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